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6" r:id="rId5"/>
    <p:sldId id="258" r:id="rId6"/>
    <p:sldId id="265" r:id="rId7"/>
    <p:sldId id="260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20F623-E89A-44B1-BCBD-50B2C512DE9A}" type="datetimeFigureOut">
              <a:rPr lang="fr-FR" smtClean="0"/>
              <a:t>20/04/2014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F43E0-A227-41BF-87D6-9284735580F4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Evaluation of the recommendations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From the second workshop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171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LcPeriod"/>
            </a:pPr>
            <a:r>
              <a:rPr lang="en-US" sz="3200" dirty="0" smtClean="0"/>
              <a:t>Institutional frameworks to facilitate coordination of the national statistical systems</a:t>
            </a:r>
          </a:p>
          <a:p>
            <a:endParaRPr lang="en-US" sz="3200" dirty="0" smtClean="0"/>
          </a:p>
          <a:p>
            <a:r>
              <a:rPr lang="en-US" sz="3200" dirty="0" smtClean="0"/>
              <a:t>ii. Statistical offices promote the metadata culture for both producers and users (training president’s office staff on </a:t>
            </a:r>
            <a:r>
              <a:rPr lang="en-US" sz="3200" dirty="0" err="1" smtClean="0"/>
              <a:t>Burundinfo</a:t>
            </a:r>
            <a:r>
              <a:rPr lang="en-US" sz="3200" dirty="0" smtClean="0"/>
              <a:t>).</a:t>
            </a:r>
          </a:p>
          <a:p>
            <a:endParaRPr lang="en-US" sz="3200" dirty="0"/>
          </a:p>
          <a:p>
            <a:r>
              <a:rPr lang="en-US" sz="3200" dirty="0" smtClean="0"/>
              <a:t>iii. </a:t>
            </a:r>
            <a:r>
              <a:rPr lang="en-US" sz="3200" dirty="0" err="1" smtClean="0"/>
              <a:t>Isteebu</a:t>
            </a:r>
            <a:r>
              <a:rPr lang="en-US" sz="3200" dirty="0" smtClean="0"/>
              <a:t> recruited statisticians for line ministries (to address the problem of metadata)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8820" y="381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Key achievements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311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1278" y="1600200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iii</a:t>
            </a:r>
            <a:r>
              <a:rPr lang="fr-FR" sz="3200" dirty="0"/>
              <a:t>. </a:t>
            </a:r>
            <a:r>
              <a:rPr lang="en-US" sz="3200" dirty="0" smtClean="0"/>
              <a:t>A quality framework has been adopted November 2013 (standards for national indicators). </a:t>
            </a:r>
          </a:p>
          <a:p>
            <a:endParaRPr lang="en-US" sz="3200" dirty="0" smtClean="0"/>
          </a:p>
          <a:p>
            <a:r>
              <a:rPr lang="en-US" sz="3200" dirty="0" smtClean="0"/>
              <a:t>iv. The National statistical office has produced a handbook to assist all line ministry.</a:t>
            </a:r>
          </a:p>
          <a:p>
            <a:endParaRPr lang="en-US" sz="3200" dirty="0" smtClean="0"/>
          </a:p>
          <a:p>
            <a:r>
              <a:rPr lang="en-US" sz="3200" dirty="0" smtClean="0"/>
              <a:t>v. Update data and metadata.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16194" y="381000"/>
            <a:ext cx="74848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/>
              <a:t>Key achievements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76283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755" y="116905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200" dirty="0">
                <a:ea typeface="Times New Roman"/>
                <a:cs typeface="Arial"/>
              </a:rPr>
              <a:t>T</a:t>
            </a:r>
            <a:r>
              <a:rPr lang="en-AU" sz="3200" dirty="0" smtClean="0">
                <a:ea typeface="Times New Roman"/>
                <a:cs typeface="Arial"/>
              </a:rPr>
              <a:t>he </a:t>
            </a:r>
            <a:r>
              <a:rPr lang="en-AU" sz="3200" dirty="0">
                <a:ea typeface="Times New Roman"/>
                <a:cs typeface="Arial"/>
              </a:rPr>
              <a:t>poor quality of education </a:t>
            </a:r>
          </a:p>
          <a:p>
            <a:pPr algn="just"/>
            <a:r>
              <a:rPr lang="en-AU" sz="3200" dirty="0">
                <a:ea typeface="Times New Roman"/>
                <a:cs typeface="Arial"/>
              </a:rPr>
              <a:t>data (net primary school enrolment &gt; </a:t>
            </a:r>
          </a:p>
          <a:p>
            <a:pPr algn="just"/>
            <a:r>
              <a:rPr lang="en-AU" sz="3200" dirty="0">
                <a:ea typeface="Times New Roman"/>
                <a:cs typeface="Arial"/>
              </a:rPr>
              <a:t>100 for some provinces), </a:t>
            </a:r>
            <a:r>
              <a:rPr lang="en-AU" sz="3200" dirty="0" smtClean="0">
                <a:ea typeface="Times New Roman"/>
                <a:cs typeface="Arial"/>
              </a:rPr>
              <a:t>computed using the </a:t>
            </a:r>
            <a:r>
              <a:rPr lang="en-AU" sz="3200" dirty="0">
                <a:ea typeface="Times New Roman"/>
                <a:cs typeface="Arial"/>
              </a:rPr>
              <a:t>admin data </a:t>
            </a:r>
          </a:p>
          <a:p>
            <a:pPr algn="just"/>
            <a:r>
              <a:rPr lang="en-AU" sz="3200" dirty="0" smtClean="0">
                <a:ea typeface="Times New Roman"/>
                <a:cs typeface="Arial"/>
              </a:rPr>
              <a:t>Is not yet fixed. Now the projection of population has been done and the process of fixing the issue is ongoing</a:t>
            </a:r>
            <a:endParaRPr lang="fr-FR" sz="3200" dirty="0">
              <a:effectLst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755" y="38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Challenges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9658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755" y="38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Challenges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336755" y="1371600"/>
            <a:ext cx="75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200" dirty="0">
                <a:ea typeface="Times New Roman"/>
                <a:cs typeface="Arial"/>
              </a:rPr>
              <a:t>H</a:t>
            </a:r>
            <a:r>
              <a:rPr lang="en-AU" sz="3200" dirty="0" smtClean="0">
                <a:ea typeface="Times New Roman"/>
                <a:cs typeface="Arial"/>
              </a:rPr>
              <a:t>ealth </a:t>
            </a:r>
            <a:r>
              <a:rPr lang="en-AU" sz="3200" dirty="0">
                <a:ea typeface="Times New Roman"/>
                <a:cs typeface="Arial"/>
              </a:rPr>
              <a:t>data (all the health </a:t>
            </a:r>
          </a:p>
          <a:p>
            <a:pPr algn="just"/>
            <a:r>
              <a:rPr lang="en-AU" sz="3200" dirty="0">
                <a:ea typeface="Times New Roman"/>
                <a:cs typeface="Arial"/>
              </a:rPr>
              <a:t>centres do no report or increase the </a:t>
            </a:r>
          </a:p>
          <a:p>
            <a:pPr algn="just"/>
            <a:r>
              <a:rPr lang="en-AU" sz="3200" dirty="0">
                <a:ea typeface="Times New Roman"/>
                <a:cs typeface="Arial"/>
              </a:rPr>
              <a:t>number of clients to get bonus</a:t>
            </a:r>
            <a:r>
              <a:rPr lang="en-AU" sz="3200" dirty="0" smtClean="0">
                <a:ea typeface="Times New Roman"/>
                <a:cs typeface="Arial"/>
              </a:rPr>
              <a:t>).</a:t>
            </a:r>
            <a:endParaRPr lang="en-AU" sz="3200" dirty="0">
              <a:ea typeface="Times New Roman"/>
              <a:cs typeface="Arial"/>
            </a:endParaRPr>
          </a:p>
          <a:p>
            <a:pPr algn="just"/>
            <a:r>
              <a:rPr lang="en-AU" sz="3200" dirty="0" smtClean="0">
                <a:ea typeface="Times New Roman"/>
                <a:cs typeface="Arial"/>
              </a:rPr>
              <a:t>This problem is not yet fixed but the authorities are sensitized and the service in charge is working hard to fix the problem</a:t>
            </a:r>
            <a:endParaRPr lang="fr-FR" sz="32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783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297" y="14478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200" dirty="0" smtClean="0">
                <a:effectLst/>
                <a:ea typeface="Times New Roman"/>
                <a:cs typeface="Arial"/>
              </a:rPr>
              <a:t>With the UNSD/DFID project, </a:t>
            </a:r>
            <a:r>
              <a:rPr lang="en-AU" sz="3200" dirty="0" err="1" smtClean="0">
                <a:effectLst/>
                <a:ea typeface="Times New Roman"/>
                <a:cs typeface="Arial"/>
              </a:rPr>
              <a:t>Burundinfo</a:t>
            </a:r>
            <a:endParaRPr lang="en-AU" sz="3200" dirty="0">
              <a:ea typeface="Times New Roman"/>
              <a:cs typeface="Arial"/>
            </a:endParaRPr>
          </a:p>
          <a:p>
            <a:pPr algn="just"/>
            <a:r>
              <a:rPr lang="en-AU" sz="3200" dirty="0" smtClean="0">
                <a:effectLst/>
                <a:ea typeface="Times New Roman"/>
              </a:rPr>
              <a:t>indicators have metadata and the </a:t>
            </a:r>
            <a:r>
              <a:rPr lang="en-AU" sz="3200" dirty="0" smtClean="0">
                <a:ea typeface="Times New Roman"/>
              </a:rPr>
              <a:t>MDGs has been adapted the national context</a:t>
            </a:r>
            <a:r>
              <a:rPr lang="en-AU" sz="3200" dirty="0" smtClean="0">
                <a:effectLst/>
                <a:ea typeface="Times New Roman"/>
              </a:rPr>
              <a:t> with the assistance of an international consultant.</a:t>
            </a:r>
          </a:p>
          <a:p>
            <a:pPr algn="just"/>
            <a:endParaRPr lang="en-AU" sz="3200" dirty="0">
              <a:ea typeface="Times New Roman"/>
            </a:endParaRPr>
          </a:p>
          <a:p>
            <a:pPr algn="just"/>
            <a:r>
              <a:rPr lang="en-AU" sz="3200" dirty="0" smtClean="0">
                <a:effectLst/>
                <a:ea typeface="Times New Roman"/>
              </a:rPr>
              <a:t>However, before publishing any indicator a series of checks have to be done (I mean updating)</a:t>
            </a:r>
            <a:endParaRPr lang="fr-FR" sz="3200" dirty="0">
              <a:effectLst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091" y="1524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Metadata availability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40417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228600"/>
            <a:ext cx="883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Data dissemination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28599" y="1204452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ISTEEBU </a:t>
            </a:r>
            <a:r>
              <a:rPr lang="en-AU" sz="3200" dirty="0"/>
              <a:t>publish data from official report </a:t>
            </a:r>
            <a:r>
              <a:rPr lang="en-AU" sz="3200" dirty="0" smtClean="0"/>
              <a:t>collected </a:t>
            </a:r>
            <a:r>
              <a:rPr lang="en-AU" sz="3200" dirty="0"/>
              <a:t>in the ministries and institutions</a:t>
            </a:r>
          </a:p>
          <a:p>
            <a:r>
              <a:rPr lang="en-AU" sz="3200" dirty="0" smtClean="0"/>
              <a:t>If </a:t>
            </a:r>
            <a:r>
              <a:rPr lang="en-AU" sz="3200" dirty="0"/>
              <a:t>a data doesn’t have metadata we seat </a:t>
            </a:r>
            <a:r>
              <a:rPr lang="en-AU" sz="3200" dirty="0" smtClean="0"/>
              <a:t>together </a:t>
            </a:r>
            <a:r>
              <a:rPr lang="en-AU" sz="3200" dirty="0"/>
              <a:t>with the producer and write </a:t>
            </a:r>
            <a:r>
              <a:rPr lang="en-AU" sz="3200" dirty="0" smtClean="0"/>
              <a:t>it if we can get information.</a:t>
            </a:r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228599" y="4114800"/>
            <a:ext cx="85319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ISTEEBU has recruited statisticians to deploy in  line ministries and government institutions</a:t>
            </a:r>
            <a:r>
              <a:rPr lang="en-AU" sz="3200" dirty="0" smtClean="0"/>
              <a:t>;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8013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10" y="228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Data dissemination </a:t>
            </a:r>
            <a:endParaRPr lang="fr-FR" sz="4400" dirty="0"/>
          </a:p>
        </p:txBody>
      </p:sp>
      <p:sp>
        <p:nvSpPr>
          <p:cNvPr id="4" name="Rectangle 3"/>
          <p:cNvSpPr/>
          <p:nvPr/>
        </p:nvSpPr>
        <p:spPr>
          <a:xfrm>
            <a:off x="609600" y="1625653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latin typeface="+mj-lt"/>
              </a:rPr>
              <a:t>The NSC has adopted a five year program of data collection for all the NSS;</a:t>
            </a:r>
          </a:p>
          <a:p>
            <a:r>
              <a:rPr lang="en-AU" sz="3200" dirty="0">
                <a:latin typeface="+mj-lt"/>
              </a:rPr>
              <a:t>Avery survey has to present </a:t>
            </a:r>
            <a:r>
              <a:rPr lang="en-AU" sz="3200" dirty="0" smtClean="0">
                <a:latin typeface="+mj-lt"/>
              </a:rPr>
              <a:t>its </a:t>
            </a:r>
            <a:r>
              <a:rPr lang="en-AU" sz="3200" dirty="0">
                <a:latin typeface="+mj-lt"/>
              </a:rPr>
              <a:t>methodology to NSC.</a:t>
            </a:r>
            <a:endParaRPr lang="fr-FR" sz="3200" dirty="0">
              <a:latin typeface="+mj-lt"/>
            </a:endParaRPr>
          </a:p>
          <a:p>
            <a:endParaRPr lang="en-AU" sz="3200" dirty="0" smtClean="0">
              <a:latin typeface="+mj-lt"/>
            </a:endParaRPr>
          </a:p>
          <a:p>
            <a:r>
              <a:rPr lang="en-AU" sz="3200" dirty="0" smtClean="0">
                <a:latin typeface="+mj-lt"/>
              </a:rPr>
              <a:t>Some </a:t>
            </a:r>
            <a:r>
              <a:rPr lang="en-AU" sz="3200" dirty="0">
                <a:latin typeface="+mj-lt"/>
              </a:rPr>
              <a:t>data are not published because the </a:t>
            </a:r>
          </a:p>
          <a:p>
            <a:r>
              <a:rPr lang="en-AU" sz="3200" dirty="0">
                <a:latin typeface="+mj-lt"/>
              </a:rPr>
              <a:t>metadata are not available (estimated tables from </a:t>
            </a:r>
            <a:r>
              <a:rPr lang="en-AU" sz="3200" dirty="0" smtClean="0">
                <a:latin typeface="+mj-lt"/>
              </a:rPr>
              <a:t>line </a:t>
            </a:r>
            <a:r>
              <a:rPr lang="en-AU" sz="3200" dirty="0">
                <a:latin typeface="+mj-lt"/>
              </a:rPr>
              <a:t>ministries</a:t>
            </a:r>
            <a:r>
              <a:rPr lang="en-AU" sz="3200" dirty="0" smtClean="0">
                <a:latin typeface="+mj-lt"/>
              </a:rPr>
              <a:t>) or not conform to standards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9612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265</TotalTime>
  <Words>333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Evaluation of the recommendations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Nduwabike</dc:creator>
  <cp:lastModifiedBy>LocalAdmin</cp:lastModifiedBy>
  <cp:revision>30</cp:revision>
  <dcterms:created xsi:type="dcterms:W3CDTF">2014-04-16T21:06:12Z</dcterms:created>
  <dcterms:modified xsi:type="dcterms:W3CDTF">2014-04-20T12:39:13Z</dcterms:modified>
</cp:coreProperties>
</file>